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08" y="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174EF7-7120-4EBC-8A03-4ABBBB556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809502-9CA1-440E-B130-783E965A9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8EBA35-71D4-47CC-9F59-6AB4B97A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A10508-C527-4895-A93B-4058F8AA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FCCDF8-6A10-4020-8DDB-47CA68928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870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07AEFB-6B90-48F8-92CC-1C0CC692D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1EAA92A-B9DC-444E-9C4A-C482C9F15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D0F14A-C2F2-4A63-B147-6317056E7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93C53C-5143-4BDA-A98C-BF56CA9F4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3B9AA4-71A3-450C-B6AA-45375D9C2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04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05CF51F-712F-4037-910B-86CEFBA04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C0C1E7-8A7F-4F56-80B3-DE9B4C5B3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9435FB-45E2-4A13-8A12-1E8DEEA8D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19415D-4856-43BD-A21C-A09D7CB1B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37D64B-9276-4FFC-B7E8-A395A2042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68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26CF50-4339-4167-9B65-5508193C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874C89-9E1D-45A2-9C1B-7A44CD900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B60EC6-90EA-4CD7-B160-DADBEC2F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B62FD4-05BD-4566-AFB5-CD89CCD2E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089636-1A7E-46E6-8ABC-4933C1D37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6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7734F9-B7D0-49E2-8DEB-13DFD70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536315-15E0-451F-8EBD-FDF641FE3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412F1E-459C-44EA-A5BB-5929E79B9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F5FAC7-F3DE-45B4-9C14-06CC71100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831CE9-F1A8-4008-870C-A4880DC0C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4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50BE88-864C-49D5-B102-0003C201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9E7F5B-996E-4C1E-A72C-1D486BB56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9B4EA0-37CF-4676-8031-96E042A90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862916-9AD3-4818-AE85-07C3DA30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6E3648-5FB2-41C1-AFEB-0F6796400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A75C99-0A62-45FA-9507-D029C034A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24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67CABE-9D17-473C-8083-D9AF17A3D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70C81A-9BBC-466E-888A-C71D79444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D6DC3B-3FF8-40B3-A747-28F19058E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E2DD8DA-3ADA-4015-A42A-8563D389F1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556BE2D-BF41-4AA2-8CC1-6320A9358D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E028EA-ECAE-4D11-8459-D0E2F3C0D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7B7E36F-8692-447A-8BF7-BEBA4B56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BFE96DF-76CB-40A0-BFB3-D5E3EE38F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40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3ED7D1-B7AB-4319-85F7-ECEE6CFE9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AE37FDA-DCB6-4540-912B-9F233C5BB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46E78CC-B4AC-484F-9F12-313152394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BF7401-7E45-4CAF-B2EE-24A931EF6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54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2CB8D4-C523-4B46-BD37-2989F7F3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7CEDDD4-2D38-4F40-898C-FC328C062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610B91C-5C7E-4E90-9A71-6569AB00F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42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3C04EB-61F9-47A3-A44C-D2CE3C5A9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7B25DE-514C-4897-8021-21F1FE301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7E84AE-67D2-4158-B741-3FE488847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03874E-543A-4828-ADD0-42C32901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F6D266-1A87-4F0E-826E-5D1F66EA8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46A823-0EEC-40BC-8995-BD9FEC1C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62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4B2DD1-E08E-4C9F-8A60-2A26E7AF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355F32-8D8E-4B7C-8B75-95975EB782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E41C44-3B10-4846-ADBB-51095CB73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600DB-A9A6-406C-BFD9-ADAA2C0C5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ADA917-50CB-4133-814F-7E920A79D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D5319A-AA5C-4EF3-BD39-734C2760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92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53E08CF-3F3F-4D95-ACE5-8E3136F5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9461E8-E6F2-40E7-AEC4-8635AD85C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5D1AEC-CC13-4882-A60C-A436248D7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D0DC7-E6BF-4A25-B969-A68F6A4C5C93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649F3C-24F5-432F-951F-232C35554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1BF533-CB6D-4709-8144-E24B287E4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C72CA-FADE-4586-95BC-8EACAF0635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82F560B-E18C-4075-A895-CC3337CC6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434" y="198329"/>
            <a:ext cx="4327484" cy="340542"/>
          </a:xfrm>
        </p:spPr>
        <p:txBody>
          <a:bodyPr>
            <a:noAutofit/>
          </a:bodyPr>
          <a:lstStyle/>
          <a:p>
            <a:r>
              <a:rPr kumimoji="1" lang="ja-JP" altLang="en-US" sz="2000" dirty="0"/>
              <a:t>第４回 </a:t>
            </a:r>
            <a:r>
              <a:rPr kumimoji="1" lang="en-US" altLang="ja-JP" sz="2000" dirty="0"/>
              <a:t>Practice of Internet Protocol</a:t>
            </a:r>
            <a:endParaRPr kumimoji="1" lang="ja-JP" altLang="en-US" sz="2000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6011BA7E-C6DD-463B-BA95-03E84280E8E9}"/>
              </a:ext>
            </a:extLst>
          </p:cNvPr>
          <p:cNvCxnSpPr/>
          <p:nvPr/>
        </p:nvCxnSpPr>
        <p:spPr>
          <a:xfrm>
            <a:off x="1041748" y="3087529"/>
            <a:ext cx="10108504" cy="0"/>
          </a:xfrm>
          <a:prstGeom prst="line">
            <a:avLst/>
          </a:prstGeom>
          <a:ln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フローチャート: 和接合 29">
            <a:extLst>
              <a:ext uri="{FF2B5EF4-FFF2-40B4-BE49-F238E27FC236}">
                <a16:creationId xmlns:a16="http://schemas.microsoft.com/office/drawing/2014/main" id="{976C8385-D13D-4434-A837-8C53195484F6}"/>
              </a:ext>
            </a:extLst>
          </p:cNvPr>
          <p:cNvSpPr/>
          <p:nvPr/>
        </p:nvSpPr>
        <p:spPr>
          <a:xfrm>
            <a:off x="5369589" y="115426"/>
            <a:ext cx="1433559" cy="716100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6AC37458-95BB-4EB8-A024-AC87CEE875FA}"/>
              </a:ext>
            </a:extLst>
          </p:cNvPr>
          <p:cNvCxnSpPr>
            <a:cxnSpLocks/>
            <a:stCxn id="30" idx="4"/>
          </p:cNvCxnSpPr>
          <p:nvPr/>
        </p:nvCxnSpPr>
        <p:spPr>
          <a:xfrm>
            <a:off x="6086369" y="831526"/>
            <a:ext cx="0" cy="2275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ACA5D7B6-87AF-484E-80CE-9E04D9BFF6D9}"/>
              </a:ext>
            </a:extLst>
          </p:cNvPr>
          <p:cNvGrpSpPr/>
          <p:nvPr/>
        </p:nvGrpSpPr>
        <p:grpSpPr>
          <a:xfrm>
            <a:off x="347932" y="3106919"/>
            <a:ext cx="2867539" cy="3682578"/>
            <a:chOff x="347932" y="3106919"/>
            <a:chExt cx="2867539" cy="3682578"/>
          </a:xfrm>
        </p:grpSpPr>
        <p:sp>
          <p:nvSpPr>
            <p:cNvPr id="7" name="フローチャート: 和接合 6">
              <a:extLst>
                <a:ext uri="{FF2B5EF4-FFF2-40B4-BE49-F238E27FC236}">
                  <a16:creationId xmlns:a16="http://schemas.microsoft.com/office/drawing/2014/main" id="{77AFF397-09CB-46D3-933F-93D002361E3D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2AE48C3-60CD-4B13-AF0C-E084CC4B6968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EC1594DC-9A74-4AEB-8A54-182C3F6DB63A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コネクタ: カギ線 18">
              <a:extLst>
                <a:ext uri="{FF2B5EF4-FFF2-40B4-BE49-F238E27FC236}">
                  <a16:creationId xmlns:a16="http://schemas.microsoft.com/office/drawing/2014/main" id="{69326D59-F6F3-4801-9830-495F2C92604C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コネクタ: カギ線 20">
              <a:extLst>
                <a:ext uri="{FF2B5EF4-FFF2-40B4-BE49-F238E27FC236}">
                  <a16:creationId xmlns:a16="http://schemas.microsoft.com/office/drawing/2014/main" id="{4F9FF630-22E3-45FE-9844-D8F7A6741F3B}"/>
                </a:ext>
              </a:extLst>
            </p:cNvPr>
            <p:cNvCxnSpPr>
              <a:cxnSpLocks/>
              <a:stCxn id="7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2CC79589-1FE4-4DEA-8DC9-7AE2B0F2609F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endParaRPr lang="en-US" altLang="ja-JP" dirty="0"/>
            </a:p>
            <a:p>
              <a:r>
                <a:rPr kumimoji="1" lang="ja-JP" altLang="en-US" dirty="0"/>
                <a:t>氏名：</a:t>
              </a:r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1BB4C852-EADC-4FA3-AB91-DB55B76EA0A0}"/>
                </a:ext>
              </a:extLst>
            </p:cNvPr>
            <p:cNvSpPr/>
            <p:nvPr/>
          </p:nvSpPr>
          <p:spPr>
            <a:xfrm>
              <a:off x="463948" y="4492728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1A7AC4-239D-42B9-92F6-F20B55BAC5C0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76978A35-DC92-43DD-A203-3B571E8A5B30}"/>
                </a:ext>
              </a:extLst>
            </p:cNvPr>
            <p:cNvSpPr/>
            <p:nvPr/>
          </p:nvSpPr>
          <p:spPr>
            <a:xfrm>
              <a:off x="1774636" y="4858305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7190E066-EA35-417A-8804-7B8EAAABF621}"/>
                </a:ext>
              </a:extLst>
            </p:cNvPr>
            <p:cNvSpPr/>
            <p:nvPr/>
          </p:nvSpPr>
          <p:spPr>
            <a:xfrm>
              <a:off x="1115864" y="3208483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9DE036AE-D271-41D7-BBF8-CA25607757DA}"/>
              </a:ext>
            </a:extLst>
          </p:cNvPr>
          <p:cNvSpPr/>
          <p:nvPr/>
        </p:nvSpPr>
        <p:spPr>
          <a:xfrm>
            <a:off x="5307797" y="915778"/>
            <a:ext cx="1718035" cy="43744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10.0.0.254/24</a:t>
            </a:r>
            <a:endParaRPr kumimoji="1" lang="ja-JP" altLang="en-US" dirty="0"/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E57CCCC4-6CE6-4ED5-8EA0-6B59337C6F0F}"/>
              </a:ext>
            </a:extLst>
          </p:cNvPr>
          <p:cNvSpPr/>
          <p:nvPr/>
        </p:nvSpPr>
        <p:spPr>
          <a:xfrm>
            <a:off x="6822745" y="244610"/>
            <a:ext cx="1317543" cy="43744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0.0.0.0/0</a:t>
            </a:r>
            <a:endParaRPr kumimoji="1" lang="ja-JP" altLang="en-US" dirty="0"/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FFA1401E-FD60-4002-9E3D-742E67413721}"/>
              </a:ext>
            </a:extLst>
          </p:cNvPr>
          <p:cNvGrpSpPr/>
          <p:nvPr/>
        </p:nvGrpSpPr>
        <p:grpSpPr>
          <a:xfrm>
            <a:off x="3222148" y="3106919"/>
            <a:ext cx="2867539" cy="3682578"/>
            <a:chOff x="347932" y="3106919"/>
            <a:chExt cx="2867539" cy="3682578"/>
          </a:xfrm>
        </p:grpSpPr>
        <p:sp>
          <p:nvSpPr>
            <p:cNvPr id="94" name="フローチャート: 和接合 93">
              <a:extLst>
                <a:ext uri="{FF2B5EF4-FFF2-40B4-BE49-F238E27FC236}">
                  <a16:creationId xmlns:a16="http://schemas.microsoft.com/office/drawing/2014/main" id="{4DAAF92C-7AFB-4D3D-BA0E-F7BFD5EA36D6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0643F56B-0987-4CAD-9D05-ADEF165BEDD2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A6FC6D69-91DC-4C1D-868B-C93034C94658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コネクタ: カギ線 96">
              <a:extLst>
                <a:ext uri="{FF2B5EF4-FFF2-40B4-BE49-F238E27FC236}">
                  <a16:creationId xmlns:a16="http://schemas.microsoft.com/office/drawing/2014/main" id="{9B552F70-7036-4EDD-B4CB-351A65418A31}"/>
                </a:ext>
              </a:extLst>
            </p:cNvPr>
            <p:cNvCxnSpPr>
              <a:cxnSpLocks/>
              <a:stCxn id="94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コネクタ: カギ線 97">
              <a:extLst>
                <a:ext uri="{FF2B5EF4-FFF2-40B4-BE49-F238E27FC236}">
                  <a16:creationId xmlns:a16="http://schemas.microsoft.com/office/drawing/2014/main" id="{87859D05-34D8-4F8D-B82B-3BA6DA46E624}"/>
                </a:ext>
              </a:extLst>
            </p:cNvPr>
            <p:cNvCxnSpPr>
              <a:cxnSpLocks/>
              <a:stCxn id="94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D8E24048-13F1-4E42-BAEA-A239EB79DBFC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endParaRPr lang="en-US" altLang="ja-JP" dirty="0"/>
            </a:p>
            <a:p>
              <a:r>
                <a:rPr kumimoji="1" lang="ja-JP" altLang="en-US" dirty="0"/>
                <a:t>氏名：</a:t>
              </a:r>
            </a:p>
          </p:txBody>
        </p:sp>
        <p:sp>
          <p:nvSpPr>
            <p:cNvPr id="100" name="四角形: 角を丸くする 99">
              <a:extLst>
                <a:ext uri="{FF2B5EF4-FFF2-40B4-BE49-F238E27FC236}">
                  <a16:creationId xmlns:a16="http://schemas.microsoft.com/office/drawing/2014/main" id="{BF730992-F30D-4622-84BA-E83D966980E7}"/>
                </a:ext>
              </a:extLst>
            </p:cNvPr>
            <p:cNvSpPr/>
            <p:nvPr/>
          </p:nvSpPr>
          <p:spPr>
            <a:xfrm>
              <a:off x="463948" y="4492728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2A77C902-FFCD-4A49-AC2A-01749266FC9C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63197B36-CE42-40F9-8DF7-ABFD7565D205}"/>
                </a:ext>
              </a:extLst>
            </p:cNvPr>
            <p:cNvSpPr/>
            <p:nvPr/>
          </p:nvSpPr>
          <p:spPr>
            <a:xfrm>
              <a:off x="1774636" y="4858305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DAEB67BC-2336-43E2-8F18-99BBB94D2BB9}"/>
                </a:ext>
              </a:extLst>
            </p:cNvPr>
            <p:cNvSpPr/>
            <p:nvPr/>
          </p:nvSpPr>
          <p:spPr>
            <a:xfrm>
              <a:off x="1115864" y="3208483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03647024-5218-4F04-A894-93F9DBA5418C}"/>
              </a:ext>
            </a:extLst>
          </p:cNvPr>
          <p:cNvGrpSpPr/>
          <p:nvPr/>
        </p:nvGrpSpPr>
        <p:grpSpPr>
          <a:xfrm>
            <a:off x="6105374" y="3106919"/>
            <a:ext cx="2867539" cy="3682578"/>
            <a:chOff x="347932" y="3106919"/>
            <a:chExt cx="2867539" cy="3682578"/>
          </a:xfrm>
        </p:grpSpPr>
        <p:sp>
          <p:nvSpPr>
            <p:cNvPr id="106" name="フローチャート: 和接合 105">
              <a:extLst>
                <a:ext uri="{FF2B5EF4-FFF2-40B4-BE49-F238E27FC236}">
                  <a16:creationId xmlns:a16="http://schemas.microsoft.com/office/drawing/2014/main" id="{B88C4F8A-E903-4F0C-9DB0-9FC2F2D8DB29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915F807C-3BC3-43E9-9937-F3A2178F3FFA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B76CC2C2-0987-4638-9383-84473E24AD7C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コネクタ: カギ線 108">
              <a:extLst>
                <a:ext uri="{FF2B5EF4-FFF2-40B4-BE49-F238E27FC236}">
                  <a16:creationId xmlns:a16="http://schemas.microsoft.com/office/drawing/2014/main" id="{EAD8D0B8-E4D5-4BDD-8146-B4192B81E1CC}"/>
                </a:ext>
              </a:extLst>
            </p:cNvPr>
            <p:cNvCxnSpPr>
              <a:cxnSpLocks/>
              <a:stCxn id="106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コネクタ: カギ線 109">
              <a:extLst>
                <a:ext uri="{FF2B5EF4-FFF2-40B4-BE49-F238E27FC236}">
                  <a16:creationId xmlns:a16="http://schemas.microsoft.com/office/drawing/2014/main" id="{B7CA46A6-DC35-426B-94C0-4217946A8582}"/>
                </a:ext>
              </a:extLst>
            </p:cNvPr>
            <p:cNvCxnSpPr>
              <a:cxnSpLocks/>
              <a:stCxn id="106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四角形: 角を丸くする 110">
              <a:extLst>
                <a:ext uri="{FF2B5EF4-FFF2-40B4-BE49-F238E27FC236}">
                  <a16:creationId xmlns:a16="http://schemas.microsoft.com/office/drawing/2014/main" id="{438816B0-97CF-484E-B8DA-666ABE9F7AF1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endParaRPr lang="en-US" altLang="ja-JP" dirty="0"/>
            </a:p>
            <a:p>
              <a:r>
                <a:rPr kumimoji="1" lang="ja-JP" altLang="en-US" dirty="0"/>
                <a:t>氏名：</a:t>
              </a:r>
            </a:p>
          </p:txBody>
        </p:sp>
        <p:sp>
          <p:nvSpPr>
            <p:cNvPr id="112" name="四角形: 角を丸くする 111">
              <a:extLst>
                <a:ext uri="{FF2B5EF4-FFF2-40B4-BE49-F238E27FC236}">
                  <a16:creationId xmlns:a16="http://schemas.microsoft.com/office/drawing/2014/main" id="{E4D3B51D-05E0-45BE-AEAF-2C4FDE0D3B33}"/>
                </a:ext>
              </a:extLst>
            </p:cNvPr>
            <p:cNvSpPr/>
            <p:nvPr/>
          </p:nvSpPr>
          <p:spPr>
            <a:xfrm>
              <a:off x="463948" y="4492728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BE094AC5-A1C1-4A97-A6B6-F460A39A2E05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四角形: 角を丸くする 113">
              <a:extLst>
                <a:ext uri="{FF2B5EF4-FFF2-40B4-BE49-F238E27FC236}">
                  <a16:creationId xmlns:a16="http://schemas.microsoft.com/office/drawing/2014/main" id="{88002A2C-5D78-49CC-A626-DC18CA045D6E}"/>
                </a:ext>
              </a:extLst>
            </p:cNvPr>
            <p:cNvSpPr/>
            <p:nvPr/>
          </p:nvSpPr>
          <p:spPr>
            <a:xfrm>
              <a:off x="1774636" y="4858305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四角形: 角を丸くする 114">
              <a:extLst>
                <a:ext uri="{FF2B5EF4-FFF2-40B4-BE49-F238E27FC236}">
                  <a16:creationId xmlns:a16="http://schemas.microsoft.com/office/drawing/2014/main" id="{00DF9A67-5F2D-4D9C-ABD9-897A42273FC5}"/>
                </a:ext>
              </a:extLst>
            </p:cNvPr>
            <p:cNvSpPr/>
            <p:nvPr/>
          </p:nvSpPr>
          <p:spPr>
            <a:xfrm>
              <a:off x="1115864" y="3208483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25F09900-CCE4-4229-A30A-CDB21AC8197C}"/>
              </a:ext>
            </a:extLst>
          </p:cNvPr>
          <p:cNvGrpSpPr/>
          <p:nvPr/>
        </p:nvGrpSpPr>
        <p:grpSpPr>
          <a:xfrm>
            <a:off x="8990084" y="3106919"/>
            <a:ext cx="2867539" cy="3682578"/>
            <a:chOff x="347932" y="3106919"/>
            <a:chExt cx="2867539" cy="3682578"/>
          </a:xfrm>
        </p:grpSpPr>
        <p:sp>
          <p:nvSpPr>
            <p:cNvPr id="118" name="フローチャート: 和接合 117">
              <a:extLst>
                <a:ext uri="{FF2B5EF4-FFF2-40B4-BE49-F238E27FC236}">
                  <a16:creationId xmlns:a16="http://schemas.microsoft.com/office/drawing/2014/main" id="{40A12582-1B2C-437A-8530-1DA3B7DF3ED1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E0110F46-C820-4F5F-B5E5-0A3A8CC9F3F0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D6FA671B-7E35-4A18-97D5-7052AA8AA7A9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コネクタ: カギ線 120">
              <a:extLst>
                <a:ext uri="{FF2B5EF4-FFF2-40B4-BE49-F238E27FC236}">
                  <a16:creationId xmlns:a16="http://schemas.microsoft.com/office/drawing/2014/main" id="{F9EFA0BC-21E2-4260-AE1C-0425C41B538C}"/>
                </a:ext>
              </a:extLst>
            </p:cNvPr>
            <p:cNvCxnSpPr>
              <a:cxnSpLocks/>
              <a:stCxn id="118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コネクタ: カギ線 121">
              <a:extLst>
                <a:ext uri="{FF2B5EF4-FFF2-40B4-BE49-F238E27FC236}">
                  <a16:creationId xmlns:a16="http://schemas.microsoft.com/office/drawing/2014/main" id="{A7CED971-F382-4848-ABB7-710E51ECEDB5}"/>
                </a:ext>
              </a:extLst>
            </p:cNvPr>
            <p:cNvCxnSpPr>
              <a:cxnSpLocks/>
              <a:stCxn id="118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四角形: 角を丸くする 122">
              <a:extLst>
                <a:ext uri="{FF2B5EF4-FFF2-40B4-BE49-F238E27FC236}">
                  <a16:creationId xmlns:a16="http://schemas.microsoft.com/office/drawing/2014/main" id="{B02A5EA4-4114-493E-A003-F26CB4F78D12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endParaRPr lang="en-US" altLang="ja-JP" dirty="0"/>
            </a:p>
            <a:p>
              <a:r>
                <a:rPr kumimoji="1" lang="ja-JP" altLang="en-US" dirty="0"/>
                <a:t>氏名：</a:t>
              </a:r>
            </a:p>
          </p:txBody>
        </p:sp>
        <p:sp>
          <p:nvSpPr>
            <p:cNvPr id="124" name="四角形: 角を丸くする 123">
              <a:extLst>
                <a:ext uri="{FF2B5EF4-FFF2-40B4-BE49-F238E27FC236}">
                  <a16:creationId xmlns:a16="http://schemas.microsoft.com/office/drawing/2014/main" id="{1ABF1BD2-7FAD-422B-BD87-8C139E035B31}"/>
                </a:ext>
              </a:extLst>
            </p:cNvPr>
            <p:cNvSpPr/>
            <p:nvPr/>
          </p:nvSpPr>
          <p:spPr>
            <a:xfrm>
              <a:off x="463948" y="4492728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5" name="直線コネクタ 124">
              <a:extLst>
                <a:ext uri="{FF2B5EF4-FFF2-40B4-BE49-F238E27FC236}">
                  <a16:creationId xmlns:a16="http://schemas.microsoft.com/office/drawing/2014/main" id="{4BEC79FA-3D4F-4AE1-952D-B51FCFBD738D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四角形: 角を丸くする 125">
              <a:extLst>
                <a:ext uri="{FF2B5EF4-FFF2-40B4-BE49-F238E27FC236}">
                  <a16:creationId xmlns:a16="http://schemas.microsoft.com/office/drawing/2014/main" id="{06298A14-E56B-4711-8C19-9E59A2AE6A85}"/>
                </a:ext>
              </a:extLst>
            </p:cNvPr>
            <p:cNvSpPr/>
            <p:nvPr/>
          </p:nvSpPr>
          <p:spPr>
            <a:xfrm>
              <a:off x="1774636" y="4858305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四角形: 角を丸くする 126">
              <a:extLst>
                <a:ext uri="{FF2B5EF4-FFF2-40B4-BE49-F238E27FC236}">
                  <a16:creationId xmlns:a16="http://schemas.microsoft.com/office/drawing/2014/main" id="{BCC810EB-9E9A-4DDE-90F4-E05CF2884EDB}"/>
                </a:ext>
              </a:extLst>
            </p:cNvPr>
            <p:cNvSpPr/>
            <p:nvPr/>
          </p:nvSpPr>
          <p:spPr>
            <a:xfrm>
              <a:off x="1115864" y="3208483"/>
              <a:ext cx="131754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42" name="表 141">
            <a:extLst>
              <a:ext uri="{FF2B5EF4-FFF2-40B4-BE49-F238E27FC236}">
                <a16:creationId xmlns:a16="http://schemas.microsoft.com/office/drawing/2014/main" id="{84455070-F9CF-43DD-8229-37A3D3C91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98393"/>
              </p:ext>
            </p:extLst>
          </p:nvPr>
        </p:nvGraphicFramePr>
        <p:xfrm>
          <a:off x="478675" y="1407913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graphicFrame>
        <p:nvGraphicFramePr>
          <p:cNvPr id="143" name="表 142">
            <a:extLst>
              <a:ext uri="{FF2B5EF4-FFF2-40B4-BE49-F238E27FC236}">
                <a16:creationId xmlns:a16="http://schemas.microsoft.com/office/drawing/2014/main" id="{D3033232-55C9-4964-89AF-00EE6A449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545614"/>
              </p:ext>
            </p:extLst>
          </p:nvPr>
        </p:nvGraphicFramePr>
        <p:xfrm>
          <a:off x="3359429" y="1421692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graphicFrame>
        <p:nvGraphicFramePr>
          <p:cNvPr id="144" name="表 143">
            <a:extLst>
              <a:ext uri="{FF2B5EF4-FFF2-40B4-BE49-F238E27FC236}">
                <a16:creationId xmlns:a16="http://schemas.microsoft.com/office/drawing/2014/main" id="{9376C198-65DB-4DB9-ABAC-1B59E7D16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218900"/>
              </p:ext>
            </p:extLst>
          </p:nvPr>
        </p:nvGraphicFramePr>
        <p:xfrm>
          <a:off x="6221390" y="1395962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graphicFrame>
        <p:nvGraphicFramePr>
          <p:cNvPr id="145" name="表 144">
            <a:extLst>
              <a:ext uri="{FF2B5EF4-FFF2-40B4-BE49-F238E27FC236}">
                <a16:creationId xmlns:a16="http://schemas.microsoft.com/office/drawing/2014/main" id="{AE0D1A46-331B-486D-81B5-4B451706E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490566"/>
              </p:ext>
            </p:extLst>
          </p:nvPr>
        </p:nvGraphicFramePr>
        <p:xfrm>
          <a:off x="9102144" y="1405836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652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82F560B-E18C-4075-A895-CC3337CC6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434" y="198329"/>
            <a:ext cx="4827258" cy="340542"/>
          </a:xfrm>
        </p:spPr>
        <p:txBody>
          <a:bodyPr>
            <a:noAutofit/>
          </a:bodyPr>
          <a:lstStyle/>
          <a:p>
            <a:r>
              <a:rPr kumimoji="1" lang="ja-JP" altLang="en-US" sz="2000" dirty="0"/>
              <a:t>第</a:t>
            </a:r>
            <a:r>
              <a:rPr lang="ja-JP" altLang="en-US" sz="2000" dirty="0"/>
              <a:t>４</a:t>
            </a:r>
            <a:r>
              <a:rPr kumimoji="1" lang="ja-JP" altLang="en-US" sz="2000" dirty="0"/>
              <a:t>回 </a:t>
            </a:r>
            <a:r>
              <a:rPr kumimoji="1" lang="en-US" altLang="ja-JP" sz="2000" dirty="0"/>
              <a:t>Practice of Internet Protocol</a:t>
            </a:r>
            <a:r>
              <a:rPr kumimoji="1" lang="ja-JP" altLang="en-US" sz="2000" dirty="0"/>
              <a:t>（例）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6011BA7E-C6DD-463B-BA95-03E84280E8E9}"/>
              </a:ext>
            </a:extLst>
          </p:cNvPr>
          <p:cNvCxnSpPr/>
          <p:nvPr/>
        </p:nvCxnSpPr>
        <p:spPr>
          <a:xfrm>
            <a:off x="1041748" y="3087529"/>
            <a:ext cx="10108504" cy="0"/>
          </a:xfrm>
          <a:prstGeom prst="line">
            <a:avLst/>
          </a:prstGeom>
          <a:ln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フローチャート: 和接合 29">
            <a:extLst>
              <a:ext uri="{FF2B5EF4-FFF2-40B4-BE49-F238E27FC236}">
                <a16:creationId xmlns:a16="http://schemas.microsoft.com/office/drawing/2014/main" id="{976C8385-D13D-4434-A837-8C53195484F6}"/>
              </a:ext>
            </a:extLst>
          </p:cNvPr>
          <p:cNvSpPr/>
          <p:nvPr/>
        </p:nvSpPr>
        <p:spPr>
          <a:xfrm>
            <a:off x="5369589" y="115426"/>
            <a:ext cx="1433559" cy="716100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6AC37458-95BB-4EB8-A024-AC87CEE875FA}"/>
              </a:ext>
            </a:extLst>
          </p:cNvPr>
          <p:cNvCxnSpPr>
            <a:cxnSpLocks/>
            <a:stCxn id="30" idx="4"/>
          </p:cNvCxnSpPr>
          <p:nvPr/>
        </p:nvCxnSpPr>
        <p:spPr>
          <a:xfrm>
            <a:off x="6086369" y="831526"/>
            <a:ext cx="0" cy="2275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ACA5D7B6-87AF-484E-80CE-9E04D9BFF6D9}"/>
              </a:ext>
            </a:extLst>
          </p:cNvPr>
          <p:cNvGrpSpPr/>
          <p:nvPr/>
        </p:nvGrpSpPr>
        <p:grpSpPr>
          <a:xfrm>
            <a:off x="178904" y="3106919"/>
            <a:ext cx="3326192" cy="3682578"/>
            <a:chOff x="178904" y="3106919"/>
            <a:chExt cx="3326192" cy="3682578"/>
          </a:xfrm>
        </p:grpSpPr>
        <p:sp>
          <p:nvSpPr>
            <p:cNvPr id="7" name="フローチャート: 和接合 6">
              <a:extLst>
                <a:ext uri="{FF2B5EF4-FFF2-40B4-BE49-F238E27FC236}">
                  <a16:creationId xmlns:a16="http://schemas.microsoft.com/office/drawing/2014/main" id="{77AFF397-09CB-46D3-933F-93D002361E3D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2AE48C3-60CD-4B13-AF0C-E084CC4B6968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EC1594DC-9A74-4AEB-8A54-182C3F6DB63A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コネクタ: カギ線 18">
              <a:extLst>
                <a:ext uri="{FF2B5EF4-FFF2-40B4-BE49-F238E27FC236}">
                  <a16:creationId xmlns:a16="http://schemas.microsoft.com/office/drawing/2014/main" id="{69326D59-F6F3-4801-9830-495F2C92604C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コネクタ: カギ線 20">
              <a:extLst>
                <a:ext uri="{FF2B5EF4-FFF2-40B4-BE49-F238E27FC236}">
                  <a16:creationId xmlns:a16="http://schemas.microsoft.com/office/drawing/2014/main" id="{4F9FF630-22E3-45FE-9844-D8F7A6741F3B}"/>
                </a:ext>
              </a:extLst>
            </p:cNvPr>
            <p:cNvCxnSpPr>
              <a:cxnSpLocks/>
              <a:stCxn id="7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2CC79589-1FE4-4DEA-8DC9-7AE2B0F2609F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r>
                <a:rPr lang="en-US" altLang="ja-JP" dirty="0"/>
                <a:t>17ad200</a:t>
              </a:r>
            </a:p>
            <a:p>
              <a:r>
                <a:rPr kumimoji="1" lang="ja-JP" altLang="en-US" dirty="0"/>
                <a:t>氏名：電大二百男</a:t>
              </a:r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1BB4C852-EADC-4FA3-AB91-DB55B76EA0A0}"/>
                </a:ext>
              </a:extLst>
            </p:cNvPr>
            <p:cNvSpPr/>
            <p:nvPr/>
          </p:nvSpPr>
          <p:spPr>
            <a:xfrm>
              <a:off x="178904" y="4492728"/>
              <a:ext cx="2102572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10.200.1.1/24</a:t>
              </a:r>
              <a:endParaRPr kumimoji="1" lang="ja-JP" altLang="en-US" dirty="0"/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1A7AC4-239D-42B9-92F6-F20B55BAC5C0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76978A35-DC92-43DD-A203-3B571E8A5B30}"/>
                </a:ext>
              </a:extLst>
            </p:cNvPr>
            <p:cNvSpPr/>
            <p:nvPr/>
          </p:nvSpPr>
          <p:spPr>
            <a:xfrm>
              <a:off x="1274654" y="4858305"/>
              <a:ext cx="2230442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10.200.2.1/24</a:t>
              </a:r>
              <a:endParaRPr kumimoji="1" lang="ja-JP" altLang="en-US" dirty="0"/>
            </a:p>
          </p:txBody>
        </p:sp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7190E066-EA35-417A-8804-7B8EAAABF621}"/>
                </a:ext>
              </a:extLst>
            </p:cNvPr>
            <p:cNvSpPr/>
            <p:nvPr/>
          </p:nvSpPr>
          <p:spPr>
            <a:xfrm>
              <a:off x="636106" y="3208483"/>
              <a:ext cx="2452429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10.0.0.200/24</a:t>
              </a:r>
              <a:endParaRPr kumimoji="1" lang="ja-JP" altLang="en-US" dirty="0"/>
            </a:p>
          </p:txBody>
        </p:sp>
      </p:grp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9DE036AE-D271-41D7-BBF8-CA25607757DA}"/>
              </a:ext>
            </a:extLst>
          </p:cNvPr>
          <p:cNvSpPr/>
          <p:nvPr/>
        </p:nvSpPr>
        <p:spPr>
          <a:xfrm>
            <a:off x="4929810" y="915778"/>
            <a:ext cx="2315808" cy="43744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10.0.0.254/24</a:t>
            </a:r>
            <a:endParaRPr kumimoji="1" lang="ja-JP" altLang="en-US" dirty="0"/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E57CCCC4-6CE6-4ED5-8EA0-6B59337C6F0F}"/>
              </a:ext>
            </a:extLst>
          </p:cNvPr>
          <p:cNvSpPr/>
          <p:nvPr/>
        </p:nvSpPr>
        <p:spPr>
          <a:xfrm>
            <a:off x="6822745" y="244610"/>
            <a:ext cx="1317543" cy="43744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0.0.0.0/0</a:t>
            </a:r>
            <a:endParaRPr kumimoji="1" lang="ja-JP" altLang="en-US" dirty="0"/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FFA1401E-FD60-4002-9E3D-742E67413721}"/>
              </a:ext>
            </a:extLst>
          </p:cNvPr>
          <p:cNvGrpSpPr/>
          <p:nvPr/>
        </p:nvGrpSpPr>
        <p:grpSpPr>
          <a:xfrm>
            <a:off x="3222148" y="1223524"/>
            <a:ext cx="2867539" cy="5525975"/>
            <a:chOff x="347932" y="1263522"/>
            <a:chExt cx="2867539" cy="5525975"/>
          </a:xfrm>
        </p:grpSpPr>
        <p:sp>
          <p:nvSpPr>
            <p:cNvPr id="94" name="フローチャート: 和接合 93">
              <a:extLst>
                <a:ext uri="{FF2B5EF4-FFF2-40B4-BE49-F238E27FC236}">
                  <a16:creationId xmlns:a16="http://schemas.microsoft.com/office/drawing/2014/main" id="{4DAAF92C-7AFB-4D3D-BA0E-F7BFD5EA36D6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0643F56B-0987-4CAD-9D05-ADEF165BEDD2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A6FC6D69-91DC-4C1D-868B-C93034C94658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コネクタ: カギ線 96">
              <a:extLst>
                <a:ext uri="{FF2B5EF4-FFF2-40B4-BE49-F238E27FC236}">
                  <a16:creationId xmlns:a16="http://schemas.microsoft.com/office/drawing/2014/main" id="{9B552F70-7036-4EDD-B4CB-351A65418A31}"/>
                </a:ext>
              </a:extLst>
            </p:cNvPr>
            <p:cNvCxnSpPr>
              <a:cxnSpLocks/>
              <a:stCxn id="94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コネクタ: カギ線 97">
              <a:extLst>
                <a:ext uri="{FF2B5EF4-FFF2-40B4-BE49-F238E27FC236}">
                  <a16:creationId xmlns:a16="http://schemas.microsoft.com/office/drawing/2014/main" id="{87859D05-34D8-4F8D-B82B-3BA6DA46E624}"/>
                </a:ext>
              </a:extLst>
            </p:cNvPr>
            <p:cNvCxnSpPr>
              <a:cxnSpLocks/>
              <a:stCxn id="94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D8E24048-13F1-4E42-BAEA-A239EB79DBFC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r>
                <a:rPr lang="en-US" altLang="ja-JP" dirty="0"/>
                <a:t>17ad201</a:t>
              </a:r>
            </a:p>
            <a:p>
              <a:r>
                <a:rPr lang="ja-JP" altLang="en-US" dirty="0"/>
                <a:t>氏名：電大二百一男</a:t>
              </a:r>
            </a:p>
          </p:txBody>
        </p:sp>
        <p:sp>
          <p:nvSpPr>
            <p:cNvPr id="100" name="四角形: 角を丸くする 99">
              <a:extLst>
                <a:ext uri="{FF2B5EF4-FFF2-40B4-BE49-F238E27FC236}">
                  <a16:creationId xmlns:a16="http://schemas.microsoft.com/office/drawing/2014/main" id="{BF730992-F30D-4622-84BA-E83D966980E7}"/>
                </a:ext>
              </a:extLst>
            </p:cNvPr>
            <p:cNvSpPr/>
            <p:nvPr/>
          </p:nvSpPr>
          <p:spPr>
            <a:xfrm>
              <a:off x="414082" y="4492728"/>
              <a:ext cx="2343438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2A77C902-FFCD-4A49-AC2A-01749266FC9C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63197B36-CE42-40F9-8DF7-ABFD7565D205}"/>
                </a:ext>
              </a:extLst>
            </p:cNvPr>
            <p:cNvSpPr/>
            <p:nvPr/>
          </p:nvSpPr>
          <p:spPr>
            <a:xfrm>
              <a:off x="733690" y="4858305"/>
              <a:ext cx="2358489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DAEB67BC-2336-43E2-8F18-99BBB94D2BB9}"/>
                </a:ext>
              </a:extLst>
            </p:cNvPr>
            <p:cNvSpPr/>
            <p:nvPr/>
          </p:nvSpPr>
          <p:spPr>
            <a:xfrm>
              <a:off x="733690" y="3208483"/>
              <a:ext cx="2343438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10.0.0.201/24</a:t>
              </a:r>
              <a:endParaRPr kumimoji="1" lang="ja-JP" altLang="en-US" dirty="0"/>
            </a:p>
          </p:txBody>
        </p:sp>
        <p:sp>
          <p:nvSpPr>
            <p:cNvPr id="104" name="四角形: 角を丸くする 103">
              <a:extLst>
                <a:ext uri="{FF2B5EF4-FFF2-40B4-BE49-F238E27FC236}">
                  <a16:creationId xmlns:a16="http://schemas.microsoft.com/office/drawing/2014/main" id="{5294F225-CF1E-42D8-9845-ADD99944EBB3}"/>
                </a:ext>
              </a:extLst>
            </p:cNvPr>
            <p:cNvSpPr/>
            <p:nvPr/>
          </p:nvSpPr>
          <p:spPr>
            <a:xfrm>
              <a:off x="463949" y="1263522"/>
              <a:ext cx="2628230" cy="173790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03647024-5218-4F04-A894-93F9DBA5418C}"/>
              </a:ext>
            </a:extLst>
          </p:cNvPr>
          <p:cNvGrpSpPr/>
          <p:nvPr/>
        </p:nvGrpSpPr>
        <p:grpSpPr>
          <a:xfrm>
            <a:off x="6092729" y="1223524"/>
            <a:ext cx="2880184" cy="5525975"/>
            <a:chOff x="335287" y="1263522"/>
            <a:chExt cx="2880184" cy="5525975"/>
          </a:xfrm>
        </p:grpSpPr>
        <p:sp>
          <p:nvSpPr>
            <p:cNvPr id="106" name="フローチャート: 和接合 105">
              <a:extLst>
                <a:ext uri="{FF2B5EF4-FFF2-40B4-BE49-F238E27FC236}">
                  <a16:creationId xmlns:a16="http://schemas.microsoft.com/office/drawing/2014/main" id="{B88C4F8A-E903-4F0C-9DB0-9FC2F2D8DB29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915F807C-3BC3-43E9-9937-F3A2178F3FFA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>
              <a:extLst>
                <a:ext uri="{FF2B5EF4-FFF2-40B4-BE49-F238E27FC236}">
                  <a16:creationId xmlns:a16="http://schemas.microsoft.com/office/drawing/2014/main" id="{B76CC2C2-0987-4638-9383-84473E24AD7C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コネクタ: カギ線 108">
              <a:extLst>
                <a:ext uri="{FF2B5EF4-FFF2-40B4-BE49-F238E27FC236}">
                  <a16:creationId xmlns:a16="http://schemas.microsoft.com/office/drawing/2014/main" id="{EAD8D0B8-E4D5-4BDD-8146-B4192B81E1CC}"/>
                </a:ext>
              </a:extLst>
            </p:cNvPr>
            <p:cNvCxnSpPr>
              <a:cxnSpLocks/>
              <a:stCxn id="106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コネクタ: カギ線 109">
              <a:extLst>
                <a:ext uri="{FF2B5EF4-FFF2-40B4-BE49-F238E27FC236}">
                  <a16:creationId xmlns:a16="http://schemas.microsoft.com/office/drawing/2014/main" id="{B7CA46A6-DC35-426B-94C0-4217946A8582}"/>
                </a:ext>
              </a:extLst>
            </p:cNvPr>
            <p:cNvCxnSpPr>
              <a:cxnSpLocks/>
              <a:stCxn id="106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四角形: 角を丸くする 110">
              <a:extLst>
                <a:ext uri="{FF2B5EF4-FFF2-40B4-BE49-F238E27FC236}">
                  <a16:creationId xmlns:a16="http://schemas.microsoft.com/office/drawing/2014/main" id="{438816B0-97CF-484E-B8DA-666ABE9F7AF1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r>
                <a:rPr lang="en-US" altLang="ja-JP" dirty="0"/>
                <a:t>17ad202</a:t>
              </a:r>
            </a:p>
            <a:p>
              <a:r>
                <a:rPr lang="ja-JP" altLang="en-US" dirty="0"/>
                <a:t>氏名：電大二百二男</a:t>
              </a:r>
            </a:p>
          </p:txBody>
        </p:sp>
        <p:sp>
          <p:nvSpPr>
            <p:cNvPr id="112" name="四角形: 角を丸くする 111">
              <a:extLst>
                <a:ext uri="{FF2B5EF4-FFF2-40B4-BE49-F238E27FC236}">
                  <a16:creationId xmlns:a16="http://schemas.microsoft.com/office/drawing/2014/main" id="{E4D3B51D-05E0-45BE-AEAF-2C4FDE0D3B33}"/>
                </a:ext>
              </a:extLst>
            </p:cNvPr>
            <p:cNvSpPr/>
            <p:nvPr/>
          </p:nvSpPr>
          <p:spPr>
            <a:xfrm>
              <a:off x="335287" y="4492728"/>
              <a:ext cx="2191592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3" name="直線コネクタ 112">
              <a:extLst>
                <a:ext uri="{FF2B5EF4-FFF2-40B4-BE49-F238E27FC236}">
                  <a16:creationId xmlns:a16="http://schemas.microsoft.com/office/drawing/2014/main" id="{BE094AC5-A1C1-4A97-A6B6-F460A39A2E05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四角形: 角を丸くする 113">
              <a:extLst>
                <a:ext uri="{FF2B5EF4-FFF2-40B4-BE49-F238E27FC236}">
                  <a16:creationId xmlns:a16="http://schemas.microsoft.com/office/drawing/2014/main" id="{88002A2C-5D78-49CC-A626-DC18CA045D6E}"/>
                </a:ext>
              </a:extLst>
            </p:cNvPr>
            <p:cNvSpPr/>
            <p:nvPr/>
          </p:nvSpPr>
          <p:spPr>
            <a:xfrm>
              <a:off x="733692" y="4858305"/>
              <a:ext cx="2358488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5" name="四角形: 角を丸くする 114">
              <a:extLst>
                <a:ext uri="{FF2B5EF4-FFF2-40B4-BE49-F238E27FC236}">
                  <a16:creationId xmlns:a16="http://schemas.microsoft.com/office/drawing/2014/main" id="{00DF9A67-5F2D-4D9C-ABD9-897A42273FC5}"/>
                </a:ext>
              </a:extLst>
            </p:cNvPr>
            <p:cNvSpPr/>
            <p:nvPr/>
          </p:nvSpPr>
          <p:spPr>
            <a:xfrm>
              <a:off x="573792" y="3208483"/>
              <a:ext cx="2415201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/>
                <a:t>10.0.0.202/24</a:t>
              </a:r>
              <a:endParaRPr kumimoji="1" lang="ja-JP" altLang="en-US" dirty="0"/>
            </a:p>
          </p:txBody>
        </p:sp>
        <p:sp>
          <p:nvSpPr>
            <p:cNvPr id="116" name="四角形: 角を丸くする 115">
              <a:extLst>
                <a:ext uri="{FF2B5EF4-FFF2-40B4-BE49-F238E27FC236}">
                  <a16:creationId xmlns:a16="http://schemas.microsoft.com/office/drawing/2014/main" id="{D50D6EFB-ACBD-46A5-A9B7-4B2D744872E7}"/>
                </a:ext>
              </a:extLst>
            </p:cNvPr>
            <p:cNvSpPr/>
            <p:nvPr/>
          </p:nvSpPr>
          <p:spPr>
            <a:xfrm>
              <a:off x="463949" y="1263522"/>
              <a:ext cx="2628230" cy="173790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25F09900-CCE4-4229-A30A-CDB21AC8197C}"/>
              </a:ext>
            </a:extLst>
          </p:cNvPr>
          <p:cNvGrpSpPr/>
          <p:nvPr/>
        </p:nvGrpSpPr>
        <p:grpSpPr>
          <a:xfrm>
            <a:off x="8990084" y="1263522"/>
            <a:ext cx="2867539" cy="5525975"/>
            <a:chOff x="347932" y="1263522"/>
            <a:chExt cx="2867539" cy="5525975"/>
          </a:xfrm>
        </p:grpSpPr>
        <p:sp>
          <p:nvSpPr>
            <p:cNvPr id="118" name="フローチャート: 和接合 117">
              <a:extLst>
                <a:ext uri="{FF2B5EF4-FFF2-40B4-BE49-F238E27FC236}">
                  <a16:creationId xmlns:a16="http://schemas.microsoft.com/office/drawing/2014/main" id="{40A12582-1B2C-437A-8530-1DA3B7DF3ED1}"/>
                </a:ext>
              </a:extLst>
            </p:cNvPr>
            <p:cNvSpPr/>
            <p:nvPr/>
          </p:nvSpPr>
          <p:spPr>
            <a:xfrm>
              <a:off x="1057857" y="3765851"/>
              <a:ext cx="1433559" cy="716100"/>
            </a:xfrm>
            <a:prstGeom prst="flowChartSummingJunct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9" name="直線コネクタ 118">
              <a:extLst>
                <a:ext uri="{FF2B5EF4-FFF2-40B4-BE49-F238E27FC236}">
                  <a16:creationId xmlns:a16="http://schemas.microsoft.com/office/drawing/2014/main" id="{E0110F46-C820-4F5F-B5E5-0A3A8CC9F3F0}"/>
                </a:ext>
              </a:extLst>
            </p:cNvPr>
            <p:cNvCxnSpPr>
              <a:cxnSpLocks/>
            </p:cNvCxnSpPr>
            <p:nvPr/>
          </p:nvCxnSpPr>
          <p:spPr>
            <a:xfrm>
              <a:off x="347932" y="5589103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D6FA671B-7E35-4A18-97D5-7052AA8AA7A9}"/>
                </a:ext>
              </a:extLst>
            </p:cNvPr>
            <p:cNvCxnSpPr>
              <a:cxnSpLocks/>
            </p:cNvCxnSpPr>
            <p:nvPr/>
          </p:nvCxnSpPr>
          <p:spPr>
            <a:xfrm>
              <a:off x="1781912" y="5976730"/>
              <a:ext cx="1433559" cy="0"/>
            </a:xfrm>
            <a:prstGeom prst="line">
              <a:avLst/>
            </a:prstGeom>
            <a:ln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コネクタ: カギ線 120">
              <a:extLst>
                <a:ext uri="{FF2B5EF4-FFF2-40B4-BE49-F238E27FC236}">
                  <a16:creationId xmlns:a16="http://schemas.microsoft.com/office/drawing/2014/main" id="{F9EFA0BC-21E2-4260-AE1C-0425C41B538C}"/>
                </a:ext>
              </a:extLst>
            </p:cNvPr>
            <p:cNvCxnSpPr>
              <a:cxnSpLocks/>
              <a:stCxn id="118" idx="3"/>
            </p:cNvCxnSpPr>
            <p:nvPr/>
          </p:nvCxnSpPr>
          <p:spPr>
            <a:xfrm rot="5400000">
              <a:off x="560243" y="4881551"/>
              <a:ext cx="1212024" cy="203085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コネクタ: カギ線 121">
              <a:extLst>
                <a:ext uri="{FF2B5EF4-FFF2-40B4-BE49-F238E27FC236}">
                  <a16:creationId xmlns:a16="http://schemas.microsoft.com/office/drawing/2014/main" id="{A7CED971-F382-4848-ABB7-710E51ECEDB5}"/>
                </a:ext>
              </a:extLst>
            </p:cNvPr>
            <p:cNvCxnSpPr>
              <a:cxnSpLocks/>
              <a:stCxn id="118" idx="5"/>
            </p:cNvCxnSpPr>
            <p:nvPr/>
          </p:nvCxnSpPr>
          <p:spPr>
            <a:xfrm rot="16200000" flipH="1">
              <a:off x="1592466" y="5066091"/>
              <a:ext cx="1599651" cy="221630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四角形: 角を丸くする 122">
              <a:extLst>
                <a:ext uri="{FF2B5EF4-FFF2-40B4-BE49-F238E27FC236}">
                  <a16:creationId xmlns:a16="http://schemas.microsoft.com/office/drawing/2014/main" id="{B02A5EA4-4114-493E-A003-F26CB4F78D12}"/>
                </a:ext>
              </a:extLst>
            </p:cNvPr>
            <p:cNvSpPr/>
            <p:nvPr/>
          </p:nvSpPr>
          <p:spPr>
            <a:xfrm>
              <a:off x="463948" y="6133515"/>
              <a:ext cx="2355574" cy="6559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dirty="0"/>
                <a:t>学籍番号：</a:t>
              </a:r>
              <a:r>
                <a:rPr lang="en-US" altLang="ja-JP" dirty="0"/>
                <a:t>17ad203</a:t>
              </a:r>
            </a:p>
            <a:p>
              <a:r>
                <a:rPr lang="ja-JP" altLang="en-US" dirty="0"/>
                <a:t>氏名：電大二百三男</a:t>
              </a:r>
            </a:p>
          </p:txBody>
        </p:sp>
        <p:sp>
          <p:nvSpPr>
            <p:cNvPr id="124" name="四角形: 角を丸くする 123">
              <a:extLst>
                <a:ext uri="{FF2B5EF4-FFF2-40B4-BE49-F238E27FC236}">
                  <a16:creationId xmlns:a16="http://schemas.microsoft.com/office/drawing/2014/main" id="{1ABF1BD2-7FAD-422B-BD87-8C139E035B31}"/>
                </a:ext>
              </a:extLst>
            </p:cNvPr>
            <p:cNvSpPr/>
            <p:nvPr/>
          </p:nvSpPr>
          <p:spPr>
            <a:xfrm>
              <a:off x="463948" y="4492728"/>
              <a:ext cx="2191592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25" name="直線コネクタ 124">
              <a:extLst>
                <a:ext uri="{FF2B5EF4-FFF2-40B4-BE49-F238E27FC236}">
                  <a16:creationId xmlns:a16="http://schemas.microsoft.com/office/drawing/2014/main" id="{4BEC79FA-3D4F-4AE1-952D-B51FCFBD738D}"/>
                </a:ext>
              </a:extLst>
            </p:cNvPr>
            <p:cNvCxnSpPr>
              <a:cxnSpLocks/>
            </p:cNvCxnSpPr>
            <p:nvPr/>
          </p:nvCxnSpPr>
          <p:spPr>
            <a:xfrm>
              <a:off x="1781490" y="3106919"/>
              <a:ext cx="2" cy="6335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四角形: 角を丸くする 125">
              <a:extLst>
                <a:ext uri="{FF2B5EF4-FFF2-40B4-BE49-F238E27FC236}">
                  <a16:creationId xmlns:a16="http://schemas.microsoft.com/office/drawing/2014/main" id="{06298A14-E56B-4711-8C19-9E59A2AE6A85}"/>
                </a:ext>
              </a:extLst>
            </p:cNvPr>
            <p:cNvSpPr/>
            <p:nvPr/>
          </p:nvSpPr>
          <p:spPr>
            <a:xfrm>
              <a:off x="732210" y="4858305"/>
              <a:ext cx="2359970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四角形: 角を丸くする 126">
              <a:extLst>
                <a:ext uri="{FF2B5EF4-FFF2-40B4-BE49-F238E27FC236}">
                  <a16:creationId xmlns:a16="http://schemas.microsoft.com/office/drawing/2014/main" id="{BCC810EB-9E9A-4DDE-90F4-E05CF2884EDB}"/>
                </a:ext>
              </a:extLst>
            </p:cNvPr>
            <p:cNvSpPr/>
            <p:nvPr/>
          </p:nvSpPr>
          <p:spPr>
            <a:xfrm>
              <a:off x="591308" y="3208483"/>
              <a:ext cx="2396193" cy="437443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四角形: 角を丸くする 127">
              <a:extLst>
                <a:ext uri="{FF2B5EF4-FFF2-40B4-BE49-F238E27FC236}">
                  <a16:creationId xmlns:a16="http://schemas.microsoft.com/office/drawing/2014/main" id="{2E644540-1F6A-4C7A-8713-93EB2DEF5B69}"/>
                </a:ext>
              </a:extLst>
            </p:cNvPr>
            <p:cNvSpPr/>
            <p:nvPr/>
          </p:nvSpPr>
          <p:spPr>
            <a:xfrm>
              <a:off x="463949" y="1263522"/>
              <a:ext cx="2628230" cy="173790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72506FD-8C27-4DA1-9021-F5642FED6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528988"/>
              </p:ext>
            </p:extLst>
          </p:nvPr>
        </p:nvGraphicFramePr>
        <p:xfrm>
          <a:off x="3359426" y="1336144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graphicFrame>
        <p:nvGraphicFramePr>
          <p:cNvPr id="57" name="表 56">
            <a:extLst>
              <a:ext uri="{FF2B5EF4-FFF2-40B4-BE49-F238E27FC236}">
                <a16:creationId xmlns:a16="http://schemas.microsoft.com/office/drawing/2014/main" id="{E0A22E89-E8A9-4820-94AA-BD2860657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615702"/>
              </p:ext>
            </p:extLst>
          </p:nvPr>
        </p:nvGraphicFramePr>
        <p:xfrm>
          <a:off x="6245343" y="1339288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graphicFrame>
        <p:nvGraphicFramePr>
          <p:cNvPr id="58" name="表 57">
            <a:extLst>
              <a:ext uri="{FF2B5EF4-FFF2-40B4-BE49-F238E27FC236}">
                <a16:creationId xmlns:a16="http://schemas.microsoft.com/office/drawing/2014/main" id="{0EC0B422-3B3A-4A94-976B-4C32E1F8F1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993930"/>
              </p:ext>
            </p:extLst>
          </p:nvPr>
        </p:nvGraphicFramePr>
        <p:xfrm>
          <a:off x="9120828" y="1348627"/>
          <a:ext cx="2591920" cy="1531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ED72C8C5-F34F-4EFC-A48A-2004EC691AB2}"/>
              </a:ext>
            </a:extLst>
          </p:cNvPr>
          <p:cNvSpPr/>
          <p:nvPr/>
        </p:nvSpPr>
        <p:spPr>
          <a:xfrm>
            <a:off x="9120828" y="249987"/>
            <a:ext cx="2591920" cy="948784"/>
          </a:xfrm>
          <a:prstGeom prst="wedgeRoundRectCallout">
            <a:avLst>
              <a:gd name="adj1" fmla="val 22882"/>
              <a:gd name="adj2" fmla="val 64595"/>
              <a:gd name="adj3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全て同一ネットワーク内（ルータから直接アクセス可能）</a:t>
            </a:r>
          </a:p>
        </p:txBody>
      </p:sp>
      <p:sp>
        <p:nvSpPr>
          <p:cNvPr id="60" name="吹き出し: 角を丸めた四角形 59">
            <a:extLst>
              <a:ext uri="{FF2B5EF4-FFF2-40B4-BE49-F238E27FC236}">
                <a16:creationId xmlns:a16="http://schemas.microsoft.com/office/drawing/2014/main" id="{BB0F9B41-6BC3-4D3E-8DD8-7153506CE407}"/>
              </a:ext>
            </a:extLst>
          </p:cNvPr>
          <p:cNvSpPr/>
          <p:nvPr/>
        </p:nvSpPr>
        <p:spPr>
          <a:xfrm>
            <a:off x="457095" y="3554937"/>
            <a:ext cx="3451206" cy="948784"/>
          </a:xfrm>
          <a:prstGeom prst="wedgeRoundRectCallout">
            <a:avLst>
              <a:gd name="adj1" fmla="val 22882"/>
              <a:gd name="adj2" fmla="val 64595"/>
              <a:gd name="adj3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kumimoji="1" lang="ja-JP" altLang="en-US" dirty="0"/>
              <a:t>サブネットを設定</a:t>
            </a:r>
            <a:endParaRPr kumimoji="1" lang="en-US" altLang="ja-JP" dirty="0"/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 dirty="0"/>
              <a:t>ネットワークアドレス決定</a:t>
            </a:r>
            <a:endParaRPr kumimoji="1" lang="en-US" altLang="ja-JP" dirty="0"/>
          </a:p>
          <a:p>
            <a:pPr marL="342900" indent="-342900" algn="ctr">
              <a:buFont typeface="+mj-lt"/>
              <a:buAutoNum type="arabicPeriod"/>
            </a:pPr>
            <a:r>
              <a:rPr kumimoji="1" lang="ja-JP" altLang="en-US" dirty="0"/>
              <a:t>ホストアドレスを設定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3BB6B6E1-F1CE-4425-852E-3A08AE17D9B0}"/>
              </a:ext>
            </a:extLst>
          </p:cNvPr>
          <p:cNvSpPr/>
          <p:nvPr/>
        </p:nvSpPr>
        <p:spPr>
          <a:xfrm>
            <a:off x="8148355" y="3814486"/>
            <a:ext cx="2058370" cy="724232"/>
          </a:xfrm>
          <a:prstGeom prst="wedgeRoundRect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別サブネットのホストアドレス</a:t>
            </a:r>
            <a:endParaRPr kumimoji="1" lang="ja-JP" altLang="en-US" dirty="0"/>
          </a:p>
        </p:txBody>
      </p:sp>
      <p:graphicFrame>
        <p:nvGraphicFramePr>
          <p:cNvPr id="62" name="表 61">
            <a:extLst>
              <a:ext uri="{FF2B5EF4-FFF2-40B4-BE49-F238E27FC236}">
                <a16:creationId xmlns:a16="http://schemas.microsoft.com/office/drawing/2014/main" id="{E2A9C484-4FE4-4344-9F35-DE5031E81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492226"/>
              </p:ext>
            </p:extLst>
          </p:nvPr>
        </p:nvGraphicFramePr>
        <p:xfrm>
          <a:off x="511026" y="1339344"/>
          <a:ext cx="2591920" cy="1580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960">
                  <a:extLst>
                    <a:ext uri="{9D8B030D-6E8A-4147-A177-3AD203B41FA5}">
                      <a16:colId xmlns:a16="http://schemas.microsoft.com/office/drawing/2014/main" val="2918897748"/>
                    </a:ext>
                  </a:extLst>
                </a:gridCol>
                <a:gridCol w="1295960">
                  <a:extLst>
                    <a:ext uri="{9D8B030D-6E8A-4147-A177-3AD203B41FA5}">
                      <a16:colId xmlns:a16="http://schemas.microsoft.com/office/drawing/2014/main" val="3437842348"/>
                    </a:ext>
                  </a:extLst>
                </a:gridCol>
              </a:tblGrid>
              <a:tr h="37699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ネットワークアドレス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ゲートウェイ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79164"/>
                  </a:ext>
                </a:extLst>
              </a:tr>
              <a:tr h="245670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0.0.0.0/0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10.0.0.254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156430"/>
                  </a:ext>
                </a:extLst>
              </a:tr>
              <a:tr h="245008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10.201.0.0/16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10.0.0.201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767732"/>
                  </a:ext>
                </a:extLst>
              </a:tr>
              <a:tr h="224467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10.202.0.0/16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139107"/>
                  </a:ext>
                </a:extLst>
              </a:tr>
              <a:tr h="376996">
                <a:tc>
                  <a:txBody>
                    <a:bodyPr/>
                    <a:lstStyle/>
                    <a:p>
                      <a:r>
                        <a:rPr kumimoji="1" lang="en-US" altLang="ja-JP" sz="1100" dirty="0"/>
                        <a:t>10.203.0.0/16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311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532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120</Words>
  <Application>Microsoft Office PowerPoint</Application>
  <PresentationFormat>ワイド画面</PresentationFormat>
  <Paragraphs>52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第４回 Practice of Internet Protocol</vt:lpstr>
      <vt:lpstr>第４回 Practice of Internet Protocol（例）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第３回 Internet Protocol</dc:title>
  <dc:creator>坂本 直志</dc:creator>
  <cp:lastModifiedBy>坂本 直志</cp:lastModifiedBy>
  <cp:revision>12</cp:revision>
  <cp:lastPrinted>2018-09-25T15:13:12Z</cp:lastPrinted>
  <dcterms:created xsi:type="dcterms:W3CDTF">2018-09-25T14:37:16Z</dcterms:created>
  <dcterms:modified xsi:type="dcterms:W3CDTF">2018-10-03T21:15:10Z</dcterms:modified>
</cp:coreProperties>
</file>